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3" d="100"/>
          <a:sy n="93" d="100"/>
        </p:scale>
        <p:origin x="96"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E4EF7A-F5C5-48AC-968D-7451E067CC2E}" type="datetimeFigureOut">
              <a:rPr lang="en-US" smtClean="0"/>
              <a:t>03/08/21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280940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E4EF7A-F5C5-48AC-968D-7451E067CC2E}" type="datetimeFigureOut">
              <a:rPr lang="en-US" smtClean="0"/>
              <a:t>03/08/21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387299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E4EF7A-F5C5-48AC-968D-7451E067CC2E}" type="datetimeFigureOut">
              <a:rPr lang="en-US" smtClean="0"/>
              <a:t>03/08/21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2856985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E4EF7A-F5C5-48AC-968D-7451E067CC2E}" type="datetimeFigureOut">
              <a:rPr lang="en-US" smtClean="0"/>
              <a:t>03/08/21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B4C2512C-BA01-4403-8F27-2AD99039F758}"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18521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E4EF7A-F5C5-48AC-968D-7451E067CC2E}" type="datetimeFigureOut">
              <a:rPr lang="en-US" smtClean="0"/>
              <a:t>03/08/21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592762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7E4EF7A-F5C5-48AC-968D-7451E067CC2E}" type="datetimeFigureOut">
              <a:rPr lang="en-US" smtClean="0"/>
              <a:t>03/08/21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2945601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7E4EF7A-F5C5-48AC-968D-7451E067CC2E}" type="datetimeFigureOut">
              <a:rPr lang="en-US" smtClean="0"/>
              <a:t>03/08/21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2183243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4EF7A-F5C5-48AC-968D-7451E067CC2E}" type="datetimeFigureOut">
              <a:rPr lang="en-US" smtClean="0"/>
              <a:t>03/08/21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415676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7E4EF7A-F5C5-48AC-968D-7451E067CC2E}" type="datetimeFigureOut">
              <a:rPr lang="en-US" smtClean="0"/>
              <a:t>03/08/21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B4C2512C-BA01-4403-8F27-2AD99039F758}" type="slidenum">
              <a:rPr lang="en-US" smtClean="0"/>
              <a:t>‹#›</a:t>
            </a:fld>
            <a:endParaRPr lang="en-US"/>
          </a:p>
        </p:txBody>
      </p:sp>
    </p:spTree>
    <p:extLst>
      <p:ext uri="{BB962C8B-B14F-4D97-AF65-F5344CB8AC3E}">
        <p14:creationId xmlns:p14="http://schemas.microsoft.com/office/powerpoint/2010/main" val="247906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4EF7A-F5C5-48AC-968D-7451E067CC2E}" type="datetimeFigureOut">
              <a:rPr lang="en-US" smtClean="0"/>
              <a:t>03/08/21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276531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E4EF7A-F5C5-48AC-968D-7451E067CC2E}" type="datetimeFigureOut">
              <a:rPr lang="en-US" smtClean="0"/>
              <a:t>03/08/21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207256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E4EF7A-F5C5-48AC-968D-7451E067CC2E}" type="datetimeFigureOut">
              <a:rPr lang="en-US" smtClean="0"/>
              <a:t>03/08/21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378695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E4EF7A-F5C5-48AC-968D-7451E067CC2E}" type="datetimeFigureOut">
              <a:rPr lang="en-US" smtClean="0"/>
              <a:t>03/08/21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302293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4EF7A-F5C5-48AC-968D-7451E067CC2E}" type="datetimeFigureOut">
              <a:rPr lang="en-US" smtClean="0"/>
              <a:t>03/08/21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314379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7E4EF7A-F5C5-48AC-968D-7451E067CC2E}" type="datetimeFigureOut">
              <a:rPr lang="en-US" smtClean="0"/>
              <a:t>03/08/21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3677444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E4EF7A-F5C5-48AC-968D-7451E067CC2E}" type="datetimeFigureOut">
              <a:rPr lang="en-US" smtClean="0"/>
              <a:t>03/08/21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3646281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E4EF7A-F5C5-48AC-968D-7451E067CC2E}" type="datetimeFigureOut">
              <a:rPr lang="en-US" smtClean="0"/>
              <a:t>03/08/21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2512C-BA01-4403-8F27-2AD99039F758}" type="slidenum">
              <a:rPr lang="en-US" smtClean="0"/>
              <a:t>‹#›</a:t>
            </a:fld>
            <a:endParaRPr lang="en-US"/>
          </a:p>
        </p:txBody>
      </p:sp>
    </p:spTree>
    <p:extLst>
      <p:ext uri="{BB962C8B-B14F-4D97-AF65-F5344CB8AC3E}">
        <p14:creationId xmlns:p14="http://schemas.microsoft.com/office/powerpoint/2010/main" val="340980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13000"/>
            <a:lum/>
          </a:blip>
          <a:srcRect/>
          <a:stretch>
            <a:fillRect/>
          </a:stretch>
        </a:blip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7E4EF7A-F5C5-48AC-968D-7451E067CC2E}" type="datetimeFigureOut">
              <a:rPr lang="en-US" smtClean="0"/>
              <a:t>03/08/21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B4C2512C-BA01-4403-8F27-2AD99039F758}" type="slidenum">
              <a:rPr lang="en-US" smtClean="0"/>
              <a:t>‹#›</a:t>
            </a:fld>
            <a:endParaRPr lang="en-US"/>
          </a:p>
        </p:txBody>
      </p:sp>
    </p:spTree>
    <p:extLst>
      <p:ext uri="{BB962C8B-B14F-4D97-AF65-F5344CB8AC3E}">
        <p14:creationId xmlns:p14="http://schemas.microsoft.com/office/powerpoint/2010/main" val="37032096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webp"/><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E0B27-DFB0-40B9-A2B5-1F71842A719B}"/>
              </a:ext>
            </a:extLst>
          </p:cNvPr>
          <p:cNvSpPr>
            <a:spLocks noGrp="1"/>
          </p:cNvSpPr>
          <p:nvPr>
            <p:ph type="ctrTitle"/>
          </p:nvPr>
        </p:nvSpPr>
        <p:spPr>
          <a:xfrm>
            <a:off x="117446" y="2323750"/>
            <a:ext cx="8707010" cy="1879134"/>
          </a:xfrm>
        </p:spPr>
        <p:txBody>
          <a:bodyPr/>
          <a:lstStyle/>
          <a:p>
            <a:pPr algn="l"/>
            <a:r>
              <a:rPr lang="en-US" dirty="0"/>
              <a:t>Seeking Applicants for</a:t>
            </a:r>
            <a:br>
              <a:rPr lang="en-US" dirty="0"/>
            </a:br>
            <a:r>
              <a:rPr lang="en-US" dirty="0"/>
              <a:t>Full Time Fire Chief</a:t>
            </a:r>
          </a:p>
        </p:txBody>
      </p:sp>
      <p:sp>
        <p:nvSpPr>
          <p:cNvPr id="3" name="Subtitle 2">
            <a:extLst>
              <a:ext uri="{FF2B5EF4-FFF2-40B4-BE49-F238E27FC236}">
                <a16:creationId xmlns:a16="http://schemas.microsoft.com/office/drawing/2014/main" id="{FE826732-EB1B-49C1-9841-80BBC9BD0DD4}"/>
              </a:ext>
            </a:extLst>
          </p:cNvPr>
          <p:cNvSpPr>
            <a:spLocks noGrp="1"/>
          </p:cNvSpPr>
          <p:nvPr>
            <p:ph type="subTitle" idx="1"/>
          </p:nvPr>
        </p:nvSpPr>
        <p:spPr>
          <a:xfrm>
            <a:off x="218114" y="4394039"/>
            <a:ext cx="8606342" cy="1117687"/>
          </a:xfrm>
        </p:spPr>
        <p:txBody>
          <a:bodyPr>
            <a:normAutofit/>
          </a:bodyPr>
          <a:lstStyle/>
          <a:p>
            <a:pPr algn="l"/>
            <a:r>
              <a:rPr lang="en-US" sz="2800" dirty="0">
                <a:solidFill>
                  <a:srgbClr val="FF0000"/>
                </a:solidFill>
              </a:rPr>
              <a:t>Glen Carbon Fire Protection District</a:t>
            </a:r>
          </a:p>
        </p:txBody>
      </p:sp>
    </p:spTree>
    <p:extLst>
      <p:ext uri="{BB962C8B-B14F-4D97-AF65-F5344CB8AC3E}">
        <p14:creationId xmlns:p14="http://schemas.microsoft.com/office/powerpoint/2010/main" val="920415229"/>
      </p:ext>
    </p:extLst>
  </p:cSld>
  <p:clrMapOvr>
    <a:masterClrMapping/>
  </p:clrMapOvr>
  <mc:AlternateContent xmlns:mc="http://schemas.openxmlformats.org/markup-compatibility/2006">
    <mc:Choice xmlns:p14="http://schemas.microsoft.com/office/powerpoint/2010/main" Requires="p14">
      <p:transition spd="slow" p14:dur="2000" advTm="3271"/>
    </mc:Choice>
    <mc:Fallback>
      <p:transition spd="slow" advTm="327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3E321-AD9C-44F2-84CA-1B46EA4A55FB}"/>
              </a:ext>
            </a:extLst>
          </p:cNvPr>
          <p:cNvSpPr>
            <a:spLocks noGrp="1"/>
          </p:cNvSpPr>
          <p:nvPr>
            <p:ph type="title"/>
          </p:nvPr>
        </p:nvSpPr>
        <p:spPr/>
        <p:txBody>
          <a:bodyPr/>
          <a:lstStyle/>
          <a:p>
            <a:r>
              <a:rPr lang="en-US" dirty="0"/>
              <a:t>Background and History</a:t>
            </a:r>
          </a:p>
        </p:txBody>
      </p:sp>
      <p:sp>
        <p:nvSpPr>
          <p:cNvPr id="3" name="TextBox 2">
            <a:extLst>
              <a:ext uri="{FF2B5EF4-FFF2-40B4-BE49-F238E27FC236}">
                <a16:creationId xmlns:a16="http://schemas.microsoft.com/office/drawing/2014/main" id="{44EF0CC7-03D8-4763-A62A-BECBAC0877A3}"/>
              </a:ext>
            </a:extLst>
          </p:cNvPr>
          <p:cNvSpPr txBox="1"/>
          <p:nvPr/>
        </p:nvSpPr>
        <p:spPr>
          <a:xfrm>
            <a:off x="942109" y="2237754"/>
            <a:ext cx="11074400" cy="4708981"/>
          </a:xfrm>
          <a:prstGeom prst="rect">
            <a:avLst/>
          </a:prstGeom>
          <a:noFill/>
        </p:spPr>
        <p:txBody>
          <a:bodyPr wrap="square" rtlCol="0">
            <a:spAutoFit/>
          </a:bodyPr>
          <a:lstStyle/>
          <a:p>
            <a:r>
              <a:rPr lang="en-US" sz="1200" b="0" i="0" dirty="0">
                <a:solidFill>
                  <a:srgbClr val="2F2E2E"/>
                </a:solidFill>
                <a:effectLst/>
                <a:latin typeface="Abadi" panose="020B0604020202020204" pitchFamily="34" charset="0"/>
              </a:rPr>
              <a:t>The Glen Carbon Fire Department was organized on July 21, 1901 as the Glen Carbon Chemical Fire Company No 1. The department, housed in the Old Village located atop the hill at the corner of School Street and Summit Avenue, consisted of 22 members and a handcart with 600 feet of 2-1/2 inch hose. The location of the building was ideal as it was located on one of the highest points in Glen Carbon allowing the bell, located on top of the building and used to alert the firemen, to be heard for miles.</a:t>
            </a:r>
            <a:br>
              <a:rPr lang="en-US" sz="1200" dirty="0">
                <a:latin typeface="Abadi" panose="020B0604020202020204" pitchFamily="34" charset="0"/>
              </a:rPr>
            </a:br>
            <a:br>
              <a:rPr lang="en-US" sz="1200" dirty="0">
                <a:latin typeface="Abadi" panose="020B0604020202020204" pitchFamily="34" charset="0"/>
              </a:rPr>
            </a:br>
            <a:r>
              <a:rPr lang="en-US" sz="1200" b="0" i="0" dirty="0">
                <a:solidFill>
                  <a:srgbClr val="2F2E2E"/>
                </a:solidFill>
                <a:effectLst/>
                <a:latin typeface="Abadi" panose="020B0604020202020204" pitchFamily="34" charset="0"/>
              </a:rPr>
              <a:t>In 1921 the department purchased its first mechanized truck, a Ford Model-T pumper with 500 feet of hose. In 1941, the department was able to update this first equipment with a Dodge truck pumper purchased from the Central Fire Truck Company. Now long removed from service, Fire Safety, Inc. Located in Wood River, Illinois, purchased the truck in 1985. The truck is still available today for the fire department to use for special events.</a:t>
            </a:r>
          </a:p>
          <a:p>
            <a:endParaRPr lang="en-US" sz="1200" b="0" i="0" dirty="0">
              <a:solidFill>
                <a:srgbClr val="2F2E2E"/>
              </a:solidFill>
              <a:effectLst/>
              <a:latin typeface="Abadi" panose="020B0604020202020204" pitchFamily="34" charset="0"/>
            </a:endParaRPr>
          </a:p>
          <a:p>
            <a:pPr algn="l" fontAlgn="base"/>
            <a:r>
              <a:rPr lang="en-US" sz="1200" b="0" i="0" dirty="0">
                <a:solidFill>
                  <a:schemeClr val="bg1"/>
                </a:solidFill>
                <a:effectLst/>
                <a:latin typeface="Abadi" panose="020B0604020202020204" pitchFamily="34" charset="0"/>
              </a:rPr>
              <a:t>In 1956 the department reorganized as the Glen Carbon Fire Protection District. Bernard Birger, Nick </a:t>
            </a:r>
            <a:r>
              <a:rPr lang="en-US" sz="1200" b="0" i="0" dirty="0" err="1">
                <a:solidFill>
                  <a:schemeClr val="bg1"/>
                </a:solidFill>
                <a:effectLst/>
                <a:latin typeface="Abadi" panose="020B0604020202020204" pitchFamily="34" charset="0"/>
              </a:rPr>
              <a:t>Hamilos</a:t>
            </a:r>
            <a:r>
              <a:rPr lang="en-US" sz="1200" b="0" i="0" dirty="0">
                <a:solidFill>
                  <a:schemeClr val="bg1"/>
                </a:solidFill>
                <a:effectLst/>
                <a:latin typeface="Abadi" panose="020B0604020202020204" pitchFamily="34" charset="0"/>
              </a:rPr>
              <a:t>, and Albert Miller were appointed as the first trustees. That same year land was purchased on Main Street near the site of the old village ball diamond.</a:t>
            </a:r>
          </a:p>
          <a:p>
            <a:pPr algn="l" fontAlgn="base"/>
            <a:r>
              <a:rPr lang="en-US" sz="1200" b="0" i="0" dirty="0">
                <a:solidFill>
                  <a:schemeClr val="bg1"/>
                </a:solidFill>
                <a:effectLst/>
                <a:latin typeface="Abadi" panose="020B0604020202020204" pitchFamily="34" charset="0"/>
              </a:rPr>
              <a:t> </a:t>
            </a:r>
          </a:p>
          <a:p>
            <a:pPr algn="l" fontAlgn="base"/>
            <a:r>
              <a:rPr lang="en-US" sz="1200" b="0" i="0" dirty="0">
                <a:solidFill>
                  <a:schemeClr val="bg1"/>
                </a:solidFill>
                <a:effectLst/>
                <a:latin typeface="Abadi" panose="020B0604020202020204" pitchFamily="34" charset="0"/>
              </a:rPr>
              <a:t>A new firehouse (Station 1) was built and occupied by the Glen Carbon Volunteer Fire Department, now Company No. 2.With the population and needs of the fire protection district steadily growing, so also were the department's equipment and services. In 1957 a new GMC 750 </a:t>
            </a:r>
            <a:r>
              <a:rPr lang="en-US" sz="1200" b="0" i="0" dirty="0" err="1">
                <a:solidFill>
                  <a:schemeClr val="bg1"/>
                </a:solidFill>
                <a:effectLst/>
                <a:latin typeface="Abadi" panose="020B0604020202020204" pitchFamily="34" charset="0"/>
              </a:rPr>
              <a:t>g.p.m</a:t>
            </a:r>
            <a:r>
              <a:rPr lang="en-US" sz="1200" b="0" i="0" dirty="0">
                <a:solidFill>
                  <a:schemeClr val="bg1"/>
                </a:solidFill>
                <a:effectLst/>
                <a:latin typeface="Abadi" panose="020B0604020202020204" pitchFamily="34" charset="0"/>
              </a:rPr>
              <a:t>. truck was purchased. In 1967, to aid in fighting brush and grass fires, a Ford 750 </a:t>
            </a:r>
            <a:r>
              <a:rPr lang="en-US" sz="1200" b="0" i="0" dirty="0" err="1">
                <a:solidFill>
                  <a:schemeClr val="bg1"/>
                </a:solidFill>
                <a:effectLst/>
                <a:latin typeface="Abadi" panose="020B0604020202020204" pitchFamily="34" charset="0"/>
              </a:rPr>
              <a:t>g.p.m</a:t>
            </a:r>
            <a:r>
              <a:rPr lang="en-US" sz="1200" b="0" i="0" dirty="0">
                <a:solidFill>
                  <a:schemeClr val="bg1"/>
                </a:solidFill>
                <a:effectLst/>
                <a:latin typeface="Abadi" panose="020B0604020202020204" pitchFamily="34" charset="0"/>
              </a:rPr>
              <a:t>. front-mount pumper was added to the fleet bringing the number of on-line pumpers to three.</a:t>
            </a:r>
          </a:p>
          <a:p>
            <a:pPr algn="l" fontAlgn="base"/>
            <a:endParaRPr lang="en-US" sz="1200" b="0" i="0" dirty="0">
              <a:solidFill>
                <a:schemeClr val="bg1"/>
              </a:solidFill>
              <a:effectLst/>
              <a:latin typeface="Abadi" panose="020B0604020202020204" pitchFamily="34" charset="0"/>
            </a:endParaRPr>
          </a:p>
          <a:p>
            <a:pPr algn="l" fontAlgn="base"/>
            <a:r>
              <a:rPr lang="en-US" sz="1200" b="0" i="0" dirty="0">
                <a:solidFill>
                  <a:schemeClr val="bg1"/>
                </a:solidFill>
                <a:effectLst/>
                <a:latin typeface="Abadi" panose="020B0604020202020204" pitchFamily="34" charset="0"/>
              </a:rPr>
              <a:t>With the growth of Glen Carbon and the development of the Cottonwood area, it became apparent that a second engine house was needed to meet the demands of this growth. In 1981 property owned by Farm Service on Glen Carbon Road near the intersection of Route 159 was purchased and the building was converted to serve as Station 2. The original building has now been removed and a new Station 2 constructed. This new 3-bay station has been designed and built to meet the long-term needs of the department and includes some of the latest in electronic technology.</a:t>
            </a:r>
          </a:p>
          <a:p>
            <a:pPr algn="l" fontAlgn="base"/>
            <a:r>
              <a:rPr lang="en-US" sz="1200" b="0" i="0" dirty="0">
                <a:solidFill>
                  <a:schemeClr val="bg1"/>
                </a:solidFill>
                <a:effectLst/>
                <a:latin typeface="Abadi" panose="020B0604020202020204" pitchFamily="34" charset="0"/>
              </a:rPr>
              <a:t> </a:t>
            </a:r>
          </a:p>
          <a:p>
            <a:pPr algn="l" fontAlgn="base"/>
            <a:r>
              <a:rPr lang="en-US" sz="1200" b="0" i="0" dirty="0">
                <a:solidFill>
                  <a:schemeClr val="bg1"/>
                </a:solidFill>
                <a:effectLst/>
                <a:latin typeface="Abadi" panose="020B0604020202020204" pitchFamily="34" charset="0"/>
              </a:rPr>
              <a:t>Today, the equipment operated by the department includes a 1982 Ford 750 </a:t>
            </a:r>
            <a:r>
              <a:rPr lang="en-US" sz="1200" b="0" i="0" dirty="0" err="1">
                <a:solidFill>
                  <a:schemeClr val="bg1"/>
                </a:solidFill>
                <a:effectLst/>
                <a:latin typeface="Abadi" panose="020B0604020202020204" pitchFamily="34" charset="0"/>
              </a:rPr>
              <a:t>g.p.m</a:t>
            </a:r>
            <a:r>
              <a:rPr lang="en-US" sz="1200" b="0" i="0" dirty="0">
                <a:solidFill>
                  <a:schemeClr val="bg1"/>
                </a:solidFill>
                <a:effectLst/>
                <a:latin typeface="Abadi" panose="020B0604020202020204" pitchFamily="34" charset="0"/>
              </a:rPr>
              <a:t>. pumper, a 1987 Chevrolet medium-duty rescue truck, a 1993 1000 </a:t>
            </a:r>
            <a:r>
              <a:rPr lang="en-US" sz="1200" b="0" i="0" dirty="0" err="1">
                <a:solidFill>
                  <a:schemeClr val="bg1"/>
                </a:solidFill>
                <a:effectLst/>
                <a:latin typeface="Abadi" panose="020B0604020202020204" pitchFamily="34" charset="0"/>
              </a:rPr>
              <a:t>g.p.m</a:t>
            </a:r>
            <a:r>
              <a:rPr lang="en-US" sz="1200" b="0" i="0" dirty="0">
                <a:solidFill>
                  <a:schemeClr val="bg1"/>
                </a:solidFill>
                <a:effectLst/>
                <a:latin typeface="Abadi" panose="020B0604020202020204" pitchFamily="34" charset="0"/>
              </a:rPr>
              <a:t>. E-One pumper, a 1991 4-wheel drive Ford fire/rescue truck equipped with a 250 </a:t>
            </a:r>
            <a:r>
              <a:rPr lang="en-US" sz="1200" b="0" i="0" dirty="0" err="1">
                <a:solidFill>
                  <a:schemeClr val="bg1"/>
                </a:solidFill>
                <a:effectLst/>
                <a:latin typeface="Abadi" panose="020B0604020202020204" pitchFamily="34" charset="0"/>
              </a:rPr>
              <a:t>g.p.m</a:t>
            </a:r>
            <a:r>
              <a:rPr lang="en-US" sz="1200" b="0" i="0" dirty="0">
                <a:solidFill>
                  <a:schemeClr val="bg1"/>
                </a:solidFill>
                <a:effectLst/>
                <a:latin typeface="Abadi" panose="020B0604020202020204" pitchFamily="34" charset="0"/>
              </a:rPr>
              <a:t>. slid-in pump and a 1998 E-One 75 foot aerial truck. All of the pumpers are classified \"Class A\" pumpers.</a:t>
            </a:r>
          </a:p>
          <a:p>
            <a:endParaRPr lang="en-US" sz="1200" dirty="0">
              <a:solidFill>
                <a:schemeClr val="bg1"/>
              </a:solidFill>
            </a:endParaRPr>
          </a:p>
        </p:txBody>
      </p:sp>
    </p:spTree>
    <p:extLst>
      <p:ext uri="{BB962C8B-B14F-4D97-AF65-F5344CB8AC3E}">
        <p14:creationId xmlns:p14="http://schemas.microsoft.com/office/powerpoint/2010/main" val="2246710310"/>
      </p:ext>
    </p:extLst>
  </p:cSld>
  <p:clrMapOvr>
    <a:masterClrMapping/>
  </p:clrMapOvr>
  <mc:AlternateContent xmlns:mc="http://schemas.openxmlformats.org/markup-compatibility/2006">
    <mc:Choice xmlns:p14="http://schemas.microsoft.com/office/powerpoint/2010/main" Requires="p14">
      <p:transition spd="slow" p14:dur="2000" advTm="10903"/>
    </mc:Choice>
    <mc:Fallback>
      <p:transition spd="slow" advTm="1090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3E8F8-3A84-4593-B455-2B021A96CAFA}"/>
              </a:ext>
            </a:extLst>
          </p:cNvPr>
          <p:cNvSpPr>
            <a:spLocks noGrp="1"/>
          </p:cNvSpPr>
          <p:nvPr>
            <p:ph type="title"/>
          </p:nvPr>
        </p:nvSpPr>
        <p:spPr/>
        <p:txBody>
          <a:bodyPr/>
          <a:lstStyle/>
          <a:p>
            <a:r>
              <a:rPr lang="en-US" dirty="0"/>
              <a:t>Manpower</a:t>
            </a:r>
          </a:p>
        </p:txBody>
      </p:sp>
      <p:sp>
        <p:nvSpPr>
          <p:cNvPr id="3" name="Text Placeholder 2">
            <a:extLst>
              <a:ext uri="{FF2B5EF4-FFF2-40B4-BE49-F238E27FC236}">
                <a16:creationId xmlns:a16="http://schemas.microsoft.com/office/drawing/2014/main" id="{E7E41071-1527-47E6-993A-EB38E6F1319B}"/>
              </a:ext>
            </a:extLst>
          </p:cNvPr>
          <p:cNvSpPr>
            <a:spLocks noGrp="1"/>
          </p:cNvSpPr>
          <p:nvPr>
            <p:ph type="body" idx="1"/>
          </p:nvPr>
        </p:nvSpPr>
        <p:spPr/>
        <p:txBody>
          <a:bodyPr>
            <a:normAutofit fontScale="85000" lnSpcReduction="10000"/>
          </a:bodyPr>
          <a:lstStyle/>
          <a:p>
            <a:pPr algn="ctr"/>
            <a:r>
              <a:rPr lang="en-US" dirty="0">
                <a:solidFill>
                  <a:srgbClr val="FF0000"/>
                </a:solidFill>
              </a:rPr>
              <a:t>Fire Department consists of 30 Paid on Call Firefighters </a:t>
            </a:r>
          </a:p>
        </p:txBody>
      </p:sp>
      <p:pic>
        <p:nvPicPr>
          <p:cNvPr id="8" name="Content Placeholder 7" descr="A picture containing truck, sky, outdoor, road&#10;&#10;Description automatically generated">
            <a:extLst>
              <a:ext uri="{FF2B5EF4-FFF2-40B4-BE49-F238E27FC236}">
                <a16:creationId xmlns:a16="http://schemas.microsoft.com/office/drawing/2014/main" id="{628DDE95-C55A-4EBD-B97B-31C8723C2C6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06350" y="3028949"/>
            <a:ext cx="4230253" cy="2815041"/>
          </a:xfrm>
        </p:spPr>
      </p:pic>
      <p:sp>
        <p:nvSpPr>
          <p:cNvPr id="5" name="Text Placeholder 4">
            <a:extLst>
              <a:ext uri="{FF2B5EF4-FFF2-40B4-BE49-F238E27FC236}">
                <a16:creationId xmlns:a16="http://schemas.microsoft.com/office/drawing/2014/main" id="{793357E3-9DDA-463C-8897-98789517369A}"/>
              </a:ext>
            </a:extLst>
          </p:cNvPr>
          <p:cNvSpPr>
            <a:spLocks noGrp="1"/>
          </p:cNvSpPr>
          <p:nvPr>
            <p:ph type="body" sz="quarter" idx="3"/>
          </p:nvPr>
        </p:nvSpPr>
        <p:spPr/>
        <p:txBody>
          <a:bodyPr>
            <a:normAutofit fontScale="85000" lnSpcReduction="10000"/>
          </a:bodyPr>
          <a:lstStyle/>
          <a:p>
            <a:r>
              <a:rPr lang="en-US" dirty="0">
                <a:solidFill>
                  <a:srgbClr val="0070C0"/>
                </a:solidFill>
              </a:rPr>
              <a:t>EMS Department consists of 9 Full Time and 20 Part Time Paramedics</a:t>
            </a:r>
          </a:p>
        </p:txBody>
      </p:sp>
      <p:pic>
        <p:nvPicPr>
          <p:cNvPr id="10" name="Content Placeholder 9" descr="A picture containing truck, road, transport, outdoor&#10;&#10;Description automatically generated">
            <a:extLst>
              <a:ext uri="{FF2B5EF4-FFF2-40B4-BE49-F238E27FC236}">
                <a16:creationId xmlns:a16="http://schemas.microsoft.com/office/drawing/2014/main" id="{C1754675-239B-4CCE-A651-A8D49A2B948E}"/>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525283" y="3028949"/>
            <a:ext cx="5004519" cy="2815041"/>
          </a:xfrm>
        </p:spPr>
      </p:pic>
    </p:spTree>
    <p:extLst>
      <p:ext uri="{BB962C8B-B14F-4D97-AF65-F5344CB8AC3E}">
        <p14:creationId xmlns:p14="http://schemas.microsoft.com/office/powerpoint/2010/main" val="31983415"/>
      </p:ext>
    </p:extLst>
  </p:cSld>
  <p:clrMapOvr>
    <a:masterClrMapping/>
  </p:clrMapOvr>
  <mc:AlternateContent xmlns:mc="http://schemas.openxmlformats.org/markup-compatibility/2006">
    <mc:Choice xmlns:p14="http://schemas.microsoft.com/office/powerpoint/2010/main" Requires="p14">
      <p:transition spd="slow" p14:dur="2000" advTm="11018"/>
    </mc:Choice>
    <mc:Fallback>
      <p:transition spd="slow" advTm="1101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00B9F-C7B9-455D-BC0B-4393E109EDBE}"/>
              </a:ext>
            </a:extLst>
          </p:cNvPr>
          <p:cNvSpPr>
            <a:spLocks noGrp="1"/>
          </p:cNvSpPr>
          <p:nvPr>
            <p:ph type="title"/>
          </p:nvPr>
        </p:nvSpPr>
        <p:spPr/>
        <p:txBody>
          <a:bodyPr/>
          <a:lstStyle/>
          <a:p>
            <a:r>
              <a:rPr lang="en-US" dirty="0"/>
              <a:t>Stations </a:t>
            </a:r>
          </a:p>
        </p:txBody>
      </p:sp>
      <p:pic>
        <p:nvPicPr>
          <p:cNvPr id="4" name="Picture 3" descr="A picture containing text, tree, outdoor, car&#10;&#10;Description automatically generated">
            <a:extLst>
              <a:ext uri="{FF2B5EF4-FFF2-40B4-BE49-F238E27FC236}">
                <a16:creationId xmlns:a16="http://schemas.microsoft.com/office/drawing/2014/main" id="{2D9AD35F-82A5-4715-BF6A-A61A31E4F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099" y="2239963"/>
            <a:ext cx="4970787" cy="3311092"/>
          </a:xfrm>
          <a:prstGeom prst="rect">
            <a:avLst/>
          </a:prstGeom>
        </p:spPr>
      </p:pic>
      <p:pic>
        <p:nvPicPr>
          <p:cNvPr id="6" name="Picture 5">
            <a:extLst>
              <a:ext uri="{FF2B5EF4-FFF2-40B4-BE49-F238E27FC236}">
                <a16:creationId xmlns:a16="http://schemas.microsoft.com/office/drawing/2014/main" id="{860BE36C-BA78-4512-93FB-8F2C8DE7177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407116" y="2597800"/>
            <a:ext cx="4970787" cy="2595417"/>
          </a:xfrm>
          <a:prstGeom prst="rect">
            <a:avLst/>
          </a:prstGeom>
        </p:spPr>
      </p:pic>
      <p:sp>
        <p:nvSpPr>
          <p:cNvPr id="7" name="TextBox 6">
            <a:extLst>
              <a:ext uri="{FF2B5EF4-FFF2-40B4-BE49-F238E27FC236}">
                <a16:creationId xmlns:a16="http://schemas.microsoft.com/office/drawing/2014/main" id="{3ABF7318-7A75-4BB7-9C0B-D125511C0A0D}"/>
              </a:ext>
            </a:extLst>
          </p:cNvPr>
          <p:cNvSpPr txBox="1"/>
          <p:nvPr/>
        </p:nvSpPr>
        <p:spPr>
          <a:xfrm>
            <a:off x="1089891" y="5920106"/>
            <a:ext cx="10100805" cy="369332"/>
          </a:xfrm>
          <a:prstGeom prst="rect">
            <a:avLst/>
          </a:prstGeom>
          <a:noFill/>
        </p:spPr>
        <p:txBody>
          <a:bodyPr wrap="square" rtlCol="0">
            <a:spAutoFit/>
          </a:bodyPr>
          <a:lstStyle/>
          <a:p>
            <a:r>
              <a:rPr lang="en-US" dirty="0">
                <a:solidFill>
                  <a:schemeClr val="bg1"/>
                </a:solidFill>
              </a:rPr>
              <a:t>The Glen Carbon Fire Protection District encompasses 2 Fire Stations for emergency response</a:t>
            </a:r>
          </a:p>
        </p:txBody>
      </p:sp>
    </p:spTree>
    <p:extLst>
      <p:ext uri="{BB962C8B-B14F-4D97-AF65-F5344CB8AC3E}">
        <p14:creationId xmlns:p14="http://schemas.microsoft.com/office/powerpoint/2010/main" val="786438492"/>
      </p:ext>
    </p:extLst>
  </p:cSld>
  <p:clrMapOvr>
    <a:masterClrMapping/>
  </p:clrMapOvr>
  <mc:AlternateContent xmlns:mc="http://schemas.openxmlformats.org/markup-compatibility/2006">
    <mc:Choice xmlns:p14="http://schemas.microsoft.com/office/powerpoint/2010/main" Requires="p14">
      <p:transition spd="slow" p14:dur="2000" advTm="10974"/>
    </mc:Choice>
    <mc:Fallback>
      <p:transition spd="slow" advTm="1097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8329F-1606-4807-8F60-5AF325107233}"/>
              </a:ext>
            </a:extLst>
          </p:cNvPr>
          <p:cNvSpPr>
            <a:spLocks noGrp="1"/>
          </p:cNvSpPr>
          <p:nvPr>
            <p:ph type="title"/>
          </p:nvPr>
        </p:nvSpPr>
        <p:spPr/>
        <p:txBody>
          <a:bodyPr/>
          <a:lstStyle/>
          <a:p>
            <a:r>
              <a:rPr lang="en-US" dirty="0"/>
              <a:t>Demographics</a:t>
            </a:r>
          </a:p>
        </p:txBody>
      </p:sp>
      <p:sp>
        <p:nvSpPr>
          <p:cNvPr id="3" name="TextBox 2">
            <a:extLst>
              <a:ext uri="{FF2B5EF4-FFF2-40B4-BE49-F238E27FC236}">
                <a16:creationId xmlns:a16="http://schemas.microsoft.com/office/drawing/2014/main" id="{11091A7B-D74E-40A7-B1E1-ABB6A7F9A522}"/>
              </a:ext>
            </a:extLst>
          </p:cNvPr>
          <p:cNvSpPr txBox="1"/>
          <p:nvPr/>
        </p:nvSpPr>
        <p:spPr>
          <a:xfrm>
            <a:off x="680321" y="2503055"/>
            <a:ext cx="6234399" cy="2369880"/>
          </a:xfrm>
          <a:prstGeom prst="rect">
            <a:avLst/>
          </a:prstGeom>
          <a:noFill/>
        </p:spPr>
        <p:txBody>
          <a:bodyPr wrap="none" rtlCol="0">
            <a:spAutoFit/>
          </a:bodyPr>
          <a:lstStyle/>
          <a:p>
            <a:r>
              <a:rPr lang="en-US" sz="2800" b="1" u="sng" dirty="0">
                <a:solidFill>
                  <a:schemeClr val="bg1"/>
                </a:solidFill>
              </a:rPr>
              <a:t>Glen Carbon Fire Protection District</a:t>
            </a:r>
          </a:p>
          <a:p>
            <a:pPr marL="285750" indent="-285750">
              <a:buFont typeface="Arial" panose="020B0604020202020204" pitchFamily="34" charset="0"/>
              <a:buChar char="•"/>
            </a:pPr>
            <a:r>
              <a:rPr lang="en-US" sz="2400" dirty="0">
                <a:solidFill>
                  <a:schemeClr val="bg1"/>
                </a:solidFill>
              </a:rPr>
              <a:t>Population of 12,845</a:t>
            </a:r>
          </a:p>
          <a:p>
            <a:pPr marL="285750" indent="-285750">
              <a:buFont typeface="Arial" panose="020B0604020202020204" pitchFamily="34" charset="0"/>
              <a:buChar char="•"/>
            </a:pPr>
            <a:r>
              <a:rPr lang="en-US" sz="2400" dirty="0">
                <a:solidFill>
                  <a:schemeClr val="bg1"/>
                </a:solidFill>
              </a:rPr>
              <a:t>Median Household Income $83,505</a:t>
            </a:r>
          </a:p>
          <a:p>
            <a:pPr marL="285750" indent="-285750">
              <a:buFont typeface="Arial" panose="020B0604020202020204" pitchFamily="34" charset="0"/>
              <a:buChar char="•"/>
            </a:pPr>
            <a:r>
              <a:rPr lang="en-US" sz="2400" dirty="0">
                <a:solidFill>
                  <a:schemeClr val="bg1"/>
                </a:solidFill>
              </a:rPr>
              <a:t>Median Property Value $217,500</a:t>
            </a:r>
          </a:p>
          <a:p>
            <a:pPr marL="285750" indent="-285750">
              <a:buFont typeface="Arial" panose="020B0604020202020204" pitchFamily="34" charset="0"/>
              <a:buChar char="•"/>
            </a:pPr>
            <a:r>
              <a:rPr lang="en-US" sz="2400" dirty="0">
                <a:solidFill>
                  <a:schemeClr val="bg1"/>
                </a:solidFill>
              </a:rPr>
              <a:t>Median Age 40 years old</a:t>
            </a:r>
          </a:p>
          <a:p>
            <a:pPr marL="285750" indent="-285750">
              <a:buFont typeface="Arial" panose="020B0604020202020204" pitchFamily="34" charset="0"/>
              <a:buChar char="•"/>
            </a:pPr>
            <a:r>
              <a:rPr lang="en-US" sz="2400" dirty="0">
                <a:solidFill>
                  <a:schemeClr val="bg1"/>
                </a:solidFill>
              </a:rPr>
              <a:t>Average time travel to work 24 minutes</a:t>
            </a:r>
          </a:p>
        </p:txBody>
      </p:sp>
    </p:spTree>
    <p:extLst>
      <p:ext uri="{BB962C8B-B14F-4D97-AF65-F5344CB8AC3E}">
        <p14:creationId xmlns:p14="http://schemas.microsoft.com/office/powerpoint/2010/main" val="442746745"/>
      </p:ext>
    </p:extLst>
  </p:cSld>
  <p:clrMapOvr>
    <a:masterClrMapping/>
  </p:clrMapOvr>
  <mc:AlternateContent xmlns:mc="http://schemas.openxmlformats.org/markup-compatibility/2006">
    <mc:Choice xmlns:p14="http://schemas.microsoft.com/office/powerpoint/2010/main" Requires="p14">
      <p:transition spd="slow" p14:dur="2000" advTm="11660"/>
    </mc:Choice>
    <mc:Fallback>
      <p:transition spd="slow" advTm="1166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B70F-C429-4C06-9193-7D04AEBCFF09}"/>
              </a:ext>
            </a:extLst>
          </p:cNvPr>
          <p:cNvSpPr>
            <a:spLocks noGrp="1"/>
          </p:cNvSpPr>
          <p:nvPr>
            <p:ph type="title"/>
          </p:nvPr>
        </p:nvSpPr>
        <p:spPr/>
        <p:txBody>
          <a:bodyPr/>
          <a:lstStyle/>
          <a:p>
            <a:r>
              <a:rPr lang="en-US" dirty="0"/>
              <a:t>Goals for the District:</a:t>
            </a:r>
          </a:p>
        </p:txBody>
      </p:sp>
      <p:sp>
        <p:nvSpPr>
          <p:cNvPr id="4" name="TextBox 3">
            <a:extLst>
              <a:ext uri="{FF2B5EF4-FFF2-40B4-BE49-F238E27FC236}">
                <a16:creationId xmlns:a16="http://schemas.microsoft.com/office/drawing/2014/main" id="{186CB24F-6013-452D-9230-0D1E3F6DD53C}"/>
              </a:ext>
            </a:extLst>
          </p:cNvPr>
          <p:cNvSpPr txBox="1"/>
          <p:nvPr/>
        </p:nvSpPr>
        <p:spPr>
          <a:xfrm>
            <a:off x="680321" y="2872509"/>
            <a:ext cx="11225352" cy="313932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The Glen Carbon Fire Protection District is seeking a Fire Chief who posses the ability to establish unity of the department while placing an emphasis on training, communication, proper reporting, and decreasing response times within the District. </a:t>
            </a:r>
          </a:p>
          <a:p>
            <a:pPr marL="285750" indent="-285750">
              <a:buFont typeface="Arial" panose="020B0604020202020204" pitchFamily="34" charset="0"/>
              <a:buChar char="•"/>
            </a:pPr>
            <a:r>
              <a:rPr lang="en-US" dirty="0">
                <a:solidFill>
                  <a:schemeClr val="bg1"/>
                </a:solidFill>
              </a:rPr>
              <a:t>The Chief will report to the Board of Trustees while working with his administrative staff to develop and operate within an annual budget, select subordinate officers, and delegate responsibilities.</a:t>
            </a:r>
          </a:p>
          <a:p>
            <a:pPr marL="285750" indent="-285750">
              <a:buFont typeface="Arial" panose="020B0604020202020204" pitchFamily="34" charset="0"/>
              <a:buChar char="•"/>
            </a:pPr>
            <a:r>
              <a:rPr lang="en-US" dirty="0">
                <a:solidFill>
                  <a:schemeClr val="bg1"/>
                </a:solidFill>
              </a:rPr>
              <a:t>The Chief will be visible throughout the District on a daily basis and will respond to all significant incidents within the District. The Chief will serve as the Incident Commander and must be current with the NIMS and Unified Command systems.</a:t>
            </a:r>
          </a:p>
          <a:p>
            <a:pPr marL="285750" indent="-285750">
              <a:buFont typeface="Arial" panose="020B0604020202020204" pitchFamily="34" charset="0"/>
              <a:buChar char="•"/>
            </a:pPr>
            <a:r>
              <a:rPr lang="en-US" dirty="0">
                <a:solidFill>
                  <a:schemeClr val="bg1"/>
                </a:solidFill>
              </a:rPr>
              <a:t>The Chief must be comfortable speaking to their staff, the Board of Trustees, the residents of the District, political leaders, group leaders, and be willing to engage with the public at Community Events and Public Meetings. </a:t>
            </a:r>
          </a:p>
        </p:txBody>
      </p:sp>
    </p:spTree>
    <p:extLst>
      <p:ext uri="{BB962C8B-B14F-4D97-AF65-F5344CB8AC3E}">
        <p14:creationId xmlns:p14="http://schemas.microsoft.com/office/powerpoint/2010/main" val="4191228929"/>
      </p:ext>
    </p:extLst>
  </p:cSld>
  <p:clrMapOvr>
    <a:masterClrMapping/>
  </p:clrMapOvr>
  <mc:AlternateContent xmlns:mc="http://schemas.openxmlformats.org/markup-compatibility/2006">
    <mc:Choice xmlns:p14="http://schemas.microsoft.com/office/powerpoint/2010/main" Requires="p14">
      <p:transition spd="slow" p14:dur="2000" advTm="10263"/>
    </mc:Choice>
    <mc:Fallback>
      <p:transition spd="slow" advTm="1026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857E-E758-4D31-9EB1-D0A502C8DEE3}"/>
              </a:ext>
            </a:extLst>
          </p:cNvPr>
          <p:cNvSpPr>
            <a:spLocks noGrp="1"/>
          </p:cNvSpPr>
          <p:nvPr>
            <p:ph type="title"/>
          </p:nvPr>
        </p:nvSpPr>
        <p:spPr/>
        <p:txBody>
          <a:bodyPr/>
          <a:lstStyle/>
          <a:p>
            <a:r>
              <a:rPr lang="en-US" dirty="0"/>
              <a:t>Candidate Qualifications</a:t>
            </a:r>
          </a:p>
        </p:txBody>
      </p:sp>
      <p:sp>
        <p:nvSpPr>
          <p:cNvPr id="3" name="Content Placeholder 2">
            <a:extLst>
              <a:ext uri="{FF2B5EF4-FFF2-40B4-BE49-F238E27FC236}">
                <a16:creationId xmlns:a16="http://schemas.microsoft.com/office/drawing/2014/main" id="{FFEDC80F-C5EE-4B58-B21C-037C8C45C3D8}"/>
              </a:ext>
            </a:extLst>
          </p:cNvPr>
          <p:cNvSpPr>
            <a:spLocks noGrp="1"/>
          </p:cNvSpPr>
          <p:nvPr>
            <p:ph idx="1"/>
          </p:nvPr>
        </p:nvSpPr>
        <p:spPr/>
        <p:txBody>
          <a:bodyPr/>
          <a:lstStyle/>
          <a:p>
            <a:pPr algn="l"/>
            <a:r>
              <a:rPr lang="en-US" sz="1800" b="0" i="0" u="none" strike="noStrike" baseline="0" dirty="0">
                <a:solidFill>
                  <a:schemeClr val="bg1"/>
                </a:solidFill>
                <a:latin typeface="CIDFont+F2"/>
              </a:rPr>
              <a:t>The ideal candidate shall demonstrate all technical aspects of emergency scene management (NIMS) (ICS), Emergency Medical Services (ALS and BLS) leadership/management and transport, fire prevention and public education programs, and MABAS (Mutual Aid Box Alarm System) operations. Experience with Labor/Management relations preferred. Ability to collaborate with city, county, and state agencies and elected officials, to arrive at the most effective and efficient resolutions to incidents and challenges within the community. Previous experience in strategic planning is a plus.</a:t>
            </a:r>
          </a:p>
          <a:p>
            <a:pPr algn="l"/>
            <a:r>
              <a:rPr lang="en-US" sz="1800" b="0" i="0" u="none" strike="noStrike" baseline="0" dirty="0">
                <a:solidFill>
                  <a:schemeClr val="bg1"/>
                </a:solidFill>
                <a:latin typeface="CIDFont+F2"/>
              </a:rPr>
              <a:t>The successful candidate will have a minimum of ten (10) years firefighting experience. Three (3) years of command / management experience, Illinois Basic Operations Firefighter, Fire Service Instructor I, Company Fire Officer, demonstrated financial and budgetary skills, as well as a minimum of an EMT License </a:t>
            </a:r>
            <a:r>
              <a:rPr lang="en-US" sz="1800" b="0" i="0" u="none" strike="noStrike" baseline="0">
                <a:solidFill>
                  <a:schemeClr val="bg1"/>
                </a:solidFill>
                <a:latin typeface="CIDFont+F2"/>
              </a:rPr>
              <a:t>through the Illinois </a:t>
            </a:r>
            <a:r>
              <a:rPr lang="en-US" sz="1800" b="0" i="0" u="none" strike="noStrike" baseline="0" dirty="0">
                <a:solidFill>
                  <a:schemeClr val="bg1"/>
                </a:solidFill>
                <a:latin typeface="CIDFont+F2"/>
              </a:rPr>
              <a:t>Department of Public Health.</a:t>
            </a:r>
            <a:endParaRPr lang="en-US" dirty="0">
              <a:solidFill>
                <a:schemeClr val="bg1"/>
              </a:solidFill>
            </a:endParaRPr>
          </a:p>
        </p:txBody>
      </p:sp>
    </p:spTree>
    <p:extLst>
      <p:ext uri="{BB962C8B-B14F-4D97-AF65-F5344CB8AC3E}">
        <p14:creationId xmlns:p14="http://schemas.microsoft.com/office/powerpoint/2010/main" val="1741016929"/>
      </p:ext>
    </p:extLst>
  </p:cSld>
  <p:clrMapOvr>
    <a:masterClrMapping/>
  </p:clrMapOvr>
  <mc:AlternateContent xmlns:mc="http://schemas.openxmlformats.org/markup-compatibility/2006">
    <mc:Choice xmlns:p14="http://schemas.microsoft.com/office/powerpoint/2010/main" Requires="p14">
      <p:transition spd="slow" p14:dur="2000" advTm="10940"/>
    </mc:Choice>
    <mc:Fallback>
      <p:transition spd="slow" advTm="1094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37D3-04D9-470B-9B04-DB4F5A674E7E}"/>
              </a:ext>
            </a:extLst>
          </p:cNvPr>
          <p:cNvSpPr>
            <a:spLocks noGrp="1"/>
          </p:cNvSpPr>
          <p:nvPr>
            <p:ph type="title"/>
          </p:nvPr>
        </p:nvSpPr>
        <p:spPr/>
        <p:txBody>
          <a:bodyPr/>
          <a:lstStyle/>
          <a:p>
            <a:r>
              <a:rPr lang="en-US" dirty="0"/>
              <a:t>Compensation and Benefits</a:t>
            </a:r>
          </a:p>
        </p:txBody>
      </p:sp>
      <p:sp>
        <p:nvSpPr>
          <p:cNvPr id="3" name="Content Placeholder 2">
            <a:extLst>
              <a:ext uri="{FF2B5EF4-FFF2-40B4-BE49-F238E27FC236}">
                <a16:creationId xmlns:a16="http://schemas.microsoft.com/office/drawing/2014/main" id="{2187C65A-A3F6-4F9C-8FD8-AD1932DC0592}"/>
              </a:ext>
            </a:extLst>
          </p:cNvPr>
          <p:cNvSpPr>
            <a:spLocks noGrp="1"/>
          </p:cNvSpPr>
          <p:nvPr>
            <p:ph idx="1"/>
          </p:nvPr>
        </p:nvSpPr>
        <p:spPr/>
        <p:txBody>
          <a:bodyPr/>
          <a:lstStyle/>
          <a:p>
            <a:r>
              <a:rPr lang="en-US" dirty="0">
                <a:solidFill>
                  <a:schemeClr val="bg1"/>
                </a:solidFill>
              </a:rPr>
              <a:t>Salary range is </a:t>
            </a:r>
            <a:r>
              <a:rPr lang="en-US">
                <a:solidFill>
                  <a:schemeClr val="bg1"/>
                </a:solidFill>
              </a:rPr>
              <a:t>negotiable based </a:t>
            </a:r>
            <a:r>
              <a:rPr lang="en-US" dirty="0">
                <a:solidFill>
                  <a:schemeClr val="bg1"/>
                </a:solidFill>
              </a:rPr>
              <a:t>on qualifications </a:t>
            </a:r>
            <a:r>
              <a:rPr lang="en-US">
                <a:solidFill>
                  <a:schemeClr val="bg1"/>
                </a:solidFill>
              </a:rPr>
              <a:t>and experience</a:t>
            </a:r>
            <a:endParaRPr lang="en-US" dirty="0">
              <a:solidFill>
                <a:schemeClr val="bg1"/>
              </a:solidFill>
            </a:endParaRPr>
          </a:p>
          <a:p>
            <a:r>
              <a:rPr lang="en-US" dirty="0">
                <a:solidFill>
                  <a:schemeClr val="bg1"/>
                </a:solidFill>
              </a:rPr>
              <a:t>Paid Vacation and Sick Time</a:t>
            </a:r>
          </a:p>
          <a:p>
            <a:r>
              <a:rPr lang="en-US" dirty="0">
                <a:solidFill>
                  <a:schemeClr val="bg1"/>
                </a:solidFill>
              </a:rPr>
              <a:t>Health, Vision, Dental, and Life Insurance Package</a:t>
            </a:r>
          </a:p>
          <a:p>
            <a:r>
              <a:rPr lang="en-US" dirty="0">
                <a:solidFill>
                  <a:schemeClr val="bg1"/>
                </a:solidFill>
              </a:rPr>
              <a:t>District Vehicle for Official Use and Response</a:t>
            </a:r>
          </a:p>
          <a:p>
            <a:r>
              <a:rPr lang="en-US" dirty="0">
                <a:solidFill>
                  <a:schemeClr val="bg1"/>
                </a:solidFill>
              </a:rPr>
              <a:t>Residency within 4 miles of either Fire Station.</a:t>
            </a:r>
          </a:p>
          <a:p>
            <a:endParaRPr lang="en-US" dirty="0"/>
          </a:p>
        </p:txBody>
      </p:sp>
    </p:spTree>
    <p:extLst>
      <p:ext uri="{BB962C8B-B14F-4D97-AF65-F5344CB8AC3E}">
        <p14:creationId xmlns:p14="http://schemas.microsoft.com/office/powerpoint/2010/main" val="2930255535"/>
      </p:ext>
    </p:extLst>
  </p:cSld>
  <p:clrMapOvr>
    <a:masterClrMapping/>
  </p:clrMapOvr>
  <mc:AlternateContent xmlns:mc="http://schemas.openxmlformats.org/markup-compatibility/2006">
    <mc:Choice xmlns:p14="http://schemas.microsoft.com/office/powerpoint/2010/main" Requires="p14">
      <p:transition spd="slow" p14:dur="2000" advTm="11045"/>
    </mc:Choice>
    <mc:Fallback>
      <p:transition spd="slow" advTm="1104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31AA3-B260-4BFD-B855-74B5A51C4E6E}"/>
              </a:ext>
            </a:extLst>
          </p:cNvPr>
          <p:cNvSpPr>
            <a:spLocks noGrp="1"/>
          </p:cNvSpPr>
          <p:nvPr>
            <p:ph type="title"/>
          </p:nvPr>
        </p:nvSpPr>
        <p:spPr/>
        <p:txBody>
          <a:bodyPr/>
          <a:lstStyle/>
          <a:p>
            <a:r>
              <a:rPr lang="en-US" dirty="0"/>
              <a:t>Applications Due: April 15, 2021</a:t>
            </a:r>
          </a:p>
        </p:txBody>
      </p:sp>
      <p:sp>
        <p:nvSpPr>
          <p:cNvPr id="3" name="TextBox 2">
            <a:extLst>
              <a:ext uri="{FF2B5EF4-FFF2-40B4-BE49-F238E27FC236}">
                <a16:creationId xmlns:a16="http://schemas.microsoft.com/office/drawing/2014/main" id="{7237EF3E-DB99-47A1-8D69-F3700E3C31C8}"/>
              </a:ext>
            </a:extLst>
          </p:cNvPr>
          <p:cNvSpPr txBox="1"/>
          <p:nvPr/>
        </p:nvSpPr>
        <p:spPr>
          <a:xfrm>
            <a:off x="1626258" y="3020291"/>
            <a:ext cx="7978467" cy="2800767"/>
          </a:xfrm>
          <a:prstGeom prst="rect">
            <a:avLst/>
          </a:prstGeom>
          <a:noFill/>
        </p:spPr>
        <p:txBody>
          <a:bodyPr wrap="none" rtlCol="0">
            <a:spAutoFit/>
          </a:bodyPr>
          <a:lstStyle/>
          <a:p>
            <a:r>
              <a:rPr lang="en-US" dirty="0">
                <a:solidFill>
                  <a:schemeClr val="bg1"/>
                </a:solidFill>
              </a:rPr>
              <a:t>Interested applicants are requested to send cover letter and resume to: </a:t>
            </a:r>
          </a:p>
          <a:p>
            <a:endParaRPr lang="en-US" dirty="0">
              <a:solidFill>
                <a:schemeClr val="bg1"/>
              </a:solidFill>
            </a:endParaRPr>
          </a:p>
          <a:p>
            <a:pPr algn="ctr"/>
            <a:r>
              <a:rPr lang="en-US" sz="2400" b="1" dirty="0">
                <a:solidFill>
                  <a:schemeClr val="bg1"/>
                </a:solidFill>
              </a:rPr>
              <a:t>Glen Carbon Fire Protection District</a:t>
            </a:r>
          </a:p>
          <a:p>
            <a:pPr algn="ctr"/>
            <a:r>
              <a:rPr lang="en-US" sz="2400" b="1" dirty="0">
                <a:solidFill>
                  <a:schemeClr val="bg1"/>
                </a:solidFill>
              </a:rPr>
              <a:t>Attn: Board of Trustees</a:t>
            </a:r>
          </a:p>
          <a:p>
            <a:pPr algn="ctr"/>
            <a:r>
              <a:rPr lang="en-US" sz="2400" b="1" dirty="0">
                <a:solidFill>
                  <a:schemeClr val="bg1"/>
                </a:solidFill>
              </a:rPr>
              <a:t>PO Box 254</a:t>
            </a:r>
          </a:p>
          <a:p>
            <a:pPr algn="ctr"/>
            <a:r>
              <a:rPr lang="en-US" sz="2400" b="1" dirty="0">
                <a:solidFill>
                  <a:schemeClr val="bg1"/>
                </a:solidFill>
              </a:rPr>
              <a:t>Glen Carbon, IL 62034</a:t>
            </a:r>
          </a:p>
          <a:p>
            <a:pPr algn="ctr"/>
            <a:r>
              <a:rPr lang="en-US" sz="2000" dirty="0">
                <a:solidFill>
                  <a:schemeClr val="bg1"/>
                </a:solidFill>
              </a:rPr>
              <a:t>Cover Letter and Resume may also be delivered via email to:</a:t>
            </a:r>
          </a:p>
          <a:p>
            <a:pPr algn="ctr"/>
            <a:r>
              <a:rPr lang="en-US" sz="2000" dirty="0">
                <a:solidFill>
                  <a:schemeClr val="bg1"/>
                </a:solidFill>
              </a:rPr>
              <a:t>cotto@glencarbonfire.com</a:t>
            </a:r>
          </a:p>
        </p:txBody>
      </p:sp>
    </p:spTree>
    <p:extLst>
      <p:ext uri="{BB962C8B-B14F-4D97-AF65-F5344CB8AC3E}">
        <p14:creationId xmlns:p14="http://schemas.microsoft.com/office/powerpoint/2010/main" val="3375507357"/>
      </p:ext>
    </p:extLst>
  </p:cSld>
  <p:clrMapOvr>
    <a:masterClrMapping/>
  </p:clrMapOvr>
  <mc:AlternateContent xmlns:mc="http://schemas.openxmlformats.org/markup-compatibility/2006">
    <mc:Choice xmlns:p14="http://schemas.microsoft.com/office/powerpoint/2010/main" Requires="p14">
      <p:transition spd="slow" p14:dur="2000" advTm="21572"/>
    </mc:Choice>
    <mc:Fallback>
      <p:transition spd="slow" advTm="21572"/>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115</TotalTime>
  <Words>1032</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Abadi</vt:lpstr>
      <vt:lpstr>Arial</vt:lpstr>
      <vt:lpstr>CIDFont+F2</vt:lpstr>
      <vt:lpstr>Trebuchet MS</vt:lpstr>
      <vt:lpstr>Berlin</vt:lpstr>
      <vt:lpstr>Seeking Applicants for Full Time Fire Chief</vt:lpstr>
      <vt:lpstr>Background and History</vt:lpstr>
      <vt:lpstr>Manpower</vt:lpstr>
      <vt:lpstr>Stations </vt:lpstr>
      <vt:lpstr>Demographics</vt:lpstr>
      <vt:lpstr>Goals for the District:</vt:lpstr>
      <vt:lpstr>Candidate Qualifications</vt:lpstr>
      <vt:lpstr>Compensation and Benefits</vt:lpstr>
      <vt:lpstr>Applications Due: April 15,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Seeking Applicants for Full Time Fire Chief</dc:title>
  <dc:creator>Larry Hood</dc:creator>
  <cp:lastModifiedBy>L. Hood</cp:lastModifiedBy>
  <cp:revision>14</cp:revision>
  <dcterms:created xsi:type="dcterms:W3CDTF">2021-03-02T17:47:32Z</dcterms:created>
  <dcterms:modified xsi:type="dcterms:W3CDTF">2021-03-08T20:11:17Z</dcterms:modified>
</cp:coreProperties>
</file>